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/JWRmhnnWdWpETQoGp8HUiNpS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7C9540-0C54-4767-96E5-7FA92B13DCCE}">
  <a:tblStyle styleId="{A67C9540-0C54-4767-96E5-7FA92B13DCC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13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5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b53feb9c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15b53feb9c3_0_3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2400" y="152400"/>
            <a:ext cx="11650133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3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0" y="0"/>
            <a:ext cx="12192000" cy="68580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at2-husk.interregplus.eu/21-2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husk.interregplus.eu/21-27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acarpatia.eu/" TargetMode="External"/><Relationship Id="rId13" Type="http://schemas.openxmlformats.org/officeDocument/2006/relationships/image" Target="../media/image16.png"/><Relationship Id="rId3" Type="http://schemas.openxmlformats.org/officeDocument/2006/relationships/hyperlink" Target="mailto:info@viacarpatia-spf.eu" TargetMode="External"/><Relationship Id="rId7" Type="http://schemas.openxmlformats.org/officeDocument/2006/relationships/hyperlink" Target="http://www.spf-viacarpatia.eu/" TargetMode="Externa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acarpatia-spf.eu/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hyperlink" Target="http://www.viacarpatia-spf.eu/+421%2055%20333%2071%2042" TargetMode="External"/><Relationship Id="rId9" Type="http://schemas.openxmlformats.org/officeDocument/2006/relationships/hyperlink" Target="http://www.facebook.com/viacarpatia.eu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1524000" y="893824"/>
            <a:ext cx="9144000" cy="1289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1515"/>
              <a:buFont typeface="Calibri"/>
              <a:buNone/>
            </a:pPr>
            <a:r>
              <a:rPr lang="sk-SK" sz="4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Fond malých projektov</a:t>
            </a:r>
            <a:br>
              <a:rPr lang="sk-SK" sz="4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4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Kisprojekt Alap</a:t>
            </a:r>
            <a:endParaRPr sz="4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2538413"/>
            <a:ext cx="9144000" cy="178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281"/>
              </a:buClr>
              <a:buSzPts val="2400"/>
              <a:buNone/>
            </a:pPr>
            <a:r>
              <a:rPr lang="sk-SK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Otváracia konferencia Fondu malých projektov</a:t>
            </a:r>
            <a:endParaRPr/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281"/>
              </a:buClr>
              <a:buSzPts val="2400"/>
              <a:buNone/>
            </a:pPr>
            <a:r>
              <a:rPr lang="sk-SK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Kisprojekt Alap nyitókonferenciája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281"/>
              </a:buClr>
              <a:buSzPts val="2400"/>
              <a:buNone/>
            </a:pPr>
            <a:r>
              <a:rPr lang="sk-SK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Košice/Kassa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3281"/>
              </a:buClr>
              <a:buSzPts val="2400"/>
              <a:buNone/>
            </a:pPr>
            <a:r>
              <a:rPr lang="sk-SK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13.10.2023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solidFill>
                <a:srgbClr val="002060"/>
              </a:solidFill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47310" y="5190147"/>
            <a:ext cx="4497379" cy="578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44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Forma a výška podpory</a:t>
            </a:r>
            <a:br>
              <a:rPr lang="sk-SK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támogatás formája és összege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705035" y="1681097"/>
            <a:ext cx="6219548" cy="174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1621"/>
              <a:buNone/>
            </a:pPr>
            <a:r>
              <a:rPr lang="sk-SK" sz="1600" b="1">
                <a:latin typeface="Arial"/>
                <a:ea typeface="Arial"/>
                <a:cs typeface="Arial"/>
                <a:sym typeface="Arial"/>
              </a:rPr>
              <a:t>METÓDA ZJEDNODUŠENÝCH NÁKLADOV – LUMP SUM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1621"/>
              <a:buNone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Rozpočet projektu sa bude odvíjať od počtu účastníkov na medzinárodnom podujatí. 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1621"/>
              <a:buNone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Minimálne 50 % účastníkov podujatia musí prísť zo zahraničia.</a:t>
            </a:r>
            <a:endParaRPr/>
          </a:p>
          <a:p>
            <a:pPr marL="1143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SzPct val="121621"/>
              <a:buNone/>
            </a:pPr>
            <a:r>
              <a:rPr lang="sk-SK" sz="16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Paušálna suma na podujatia na mieste pre žiadateľov:</a:t>
            </a:r>
            <a:endParaRPr/>
          </a:p>
        </p:txBody>
      </p:sp>
      <p:pic>
        <p:nvPicPr>
          <p:cNvPr id="192" name="Google Shape;1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3968" y="6138479"/>
            <a:ext cx="3689832" cy="4746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3" name="Google Shape;193;p11"/>
          <p:cNvGraphicFramePr/>
          <p:nvPr/>
        </p:nvGraphicFramePr>
        <p:xfrm>
          <a:off x="6524344" y="1403938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{A67C9540-0C54-4767-96E5-7FA92B13DCCE}</a:tableStyleId>
              </a:tblPr>
              <a:tblGrid>
                <a:gridCol w="148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Počet účastníkov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Létszám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Podpora EU (€)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EU támogatás (€)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Celkový rozpočet (€)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Teljes költségvetés (€)</a:t>
                      </a:r>
                      <a:endParaRPr sz="10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25-50 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13 215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16 518,75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51-75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15 855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19 818,75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76-100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18 500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23 125,00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101-125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21 145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26 431,25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126-150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23 785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29 731,25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151-175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26 430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33 037,50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176-200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29 070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36 337,50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201-225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31 715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39 643,75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226-250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34 360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42 950,00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251-276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37 000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46 250,00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276 a viac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39 645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100" u="none" strike="noStrike" cap="none"/>
                        <a:t>49 556,25</a:t>
                      </a:r>
                      <a:endParaRPr sz="105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36200" marB="362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94" name="Google Shape;194;p11"/>
          <p:cNvSpPr txBox="1"/>
          <p:nvPr/>
        </p:nvSpPr>
        <p:spPr>
          <a:xfrm>
            <a:off x="705035" y="3578464"/>
            <a:ext cx="6352713" cy="174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143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1621"/>
              <a:buFont typeface="Arial"/>
              <a:buNone/>
            </a:pPr>
            <a:r>
              <a:rPr lang="sk-SK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EGYSZERŰSÍTETT KÖLTSÉGEK MÓDSZERE – LUMP SUM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1621"/>
              <a:buFont typeface="Arial"/>
              <a:buNone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projekt költségvetése a nemzetközi esemény résztvevőinek számától függ.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1621"/>
              <a:buFont typeface="Arial"/>
              <a:buNone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rendezvényen résztvevők legalább 50%-ának külföldről kell érkeznie.</a:t>
            </a:r>
            <a:endParaRPr/>
          </a:p>
          <a:p>
            <a:pPr marL="1143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1621"/>
              <a:buFont typeface="Arial"/>
              <a:buNone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Helyszíni rendezvények átalánydíja a jelentkezők száma szerint: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/>
          <p:nvPr/>
        </p:nvSpPr>
        <p:spPr>
          <a:xfrm>
            <a:off x="1251753" y="1960749"/>
            <a:ext cx="502476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Výhody: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Podpora regionálneho rozvoja pomocou miestnych obyvateľov, turistov, škôl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Rýchly proces vyúčtovania a vyplácania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Menej požadovaných dokumentov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Kontrola na jednej úrovni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Jeden partner namiesto dvoch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Využitie možnosti zjednodušených nákladov</a:t>
            </a:r>
            <a:endParaRPr/>
          </a:p>
        </p:txBody>
      </p:sp>
      <p:sp>
        <p:nvSpPr>
          <p:cNvPr id="200" name="Google Shape;200;p12"/>
          <p:cNvSpPr/>
          <p:nvPr/>
        </p:nvSpPr>
        <p:spPr>
          <a:xfrm>
            <a:off x="2176045" y="537065"/>
            <a:ext cx="7555822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Prečo sa zapojiť do našej výzvy?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Miért csatlakozzon a felhívásunkhoz?</a:t>
            </a:r>
            <a:endParaRPr/>
          </a:p>
        </p:txBody>
      </p:sp>
      <p:pic>
        <p:nvPicPr>
          <p:cNvPr id="201" name="Google Shape;20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3968" y="6138479"/>
            <a:ext cx="3689832" cy="47469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/>
          <p:nvPr/>
        </p:nvSpPr>
        <p:spPr>
          <a:xfrm>
            <a:off x="6447869" y="1960749"/>
            <a:ext cx="4905931" cy="29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Előnyök: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területfejlesztés támogatása helyi lakosok, turisták, iskolák segítségével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Gyors elszámolási és kifizetési folyamat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Kevesebb kért dokumentum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Egyszintű ellenőrzés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Egy partner kettő helyett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✔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 egyszerűsített költségek lehetőségének kihasználása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1181999" y="1562844"/>
            <a:ext cx="5024760" cy="257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Podávanie žiadostí elektronicky </a:t>
            </a:r>
            <a:b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cez systém Interreg+</a:t>
            </a:r>
            <a:r>
              <a:rPr lang="sk-SK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 dispozícii bude manuál na použitie systému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žiadosti sa budú podávať v slovenskom alebo maďarskom jazyku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k-SK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https://husk.interregplus.eu/21-27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systém bude spustený po zverejnení výzvy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3"/>
          <p:cNvSpPr/>
          <p:nvPr/>
        </p:nvSpPr>
        <p:spPr>
          <a:xfrm>
            <a:off x="2176045" y="537065"/>
            <a:ext cx="7555822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Spôsob podávania projektov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Pályázatok benyújtása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3968" y="6138479"/>
            <a:ext cx="3689832" cy="47469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3"/>
          <p:cNvSpPr/>
          <p:nvPr/>
        </p:nvSpPr>
        <p:spPr>
          <a:xfrm>
            <a:off x="6402206" y="1562844"/>
            <a:ext cx="4905931" cy="3272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Pályázat benyújtása elektronikusan történik </a:t>
            </a:r>
            <a:b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Interreg+ rendszer használatával</a:t>
            </a:r>
            <a:endParaRPr sz="16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elérhető lesz a rendszer használati útmutatója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pályázatokat szlovák vagy magyar nyelven lehet benyújtani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k-SK" sz="16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https://husk.interregplus.eu/21-27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rendszer a felhívás közzététele után indul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07692" y="3919559"/>
            <a:ext cx="5094514" cy="259038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/>
          <p:nvPr/>
        </p:nvSpPr>
        <p:spPr>
          <a:xfrm>
            <a:off x="727975" y="2145963"/>
            <a:ext cx="5326600" cy="208262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 dni: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Košice (SK)	</a:t>
            </a:r>
            <a:r>
              <a:rPr lang="sk-SK"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23.10.2023</a:t>
            </a: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</a:t>
            </a:r>
            <a:r>
              <a:rPr lang="sk-SK" sz="1600" b="1"/>
              <a:t>1</a:t>
            </a: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Miškovec (HU)	</a:t>
            </a:r>
            <a:r>
              <a:rPr lang="sk-SK"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03.11.2023</a:t>
            </a: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10:00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online:	</a:t>
            </a:r>
            <a:r>
              <a:rPr lang="sk-SK"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UTORKY</a:t>
            </a: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</a:t>
            </a: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ŠTVRTKY</a:t>
            </a: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 17.10.2023 do 14.11.2023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10:00 (SK)</a:t>
            </a: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13:00 (HU)</a:t>
            </a:r>
            <a:endParaRPr/>
          </a:p>
        </p:txBody>
      </p:sp>
      <p:sp>
        <p:nvSpPr>
          <p:cNvPr id="217" name="Google Shape;217;p14"/>
          <p:cNvSpPr/>
          <p:nvPr/>
        </p:nvSpPr>
        <p:spPr>
          <a:xfrm>
            <a:off x="2176045" y="537065"/>
            <a:ext cx="7555822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Najbližšie udalosti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Közelgő események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3968" y="6138479"/>
            <a:ext cx="3689832" cy="47469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4"/>
          <p:cNvSpPr/>
          <p:nvPr/>
        </p:nvSpPr>
        <p:spPr>
          <a:xfrm>
            <a:off x="6152220" y="2145963"/>
            <a:ext cx="5814874" cy="208262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6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 napok: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Kassa (SK)	</a:t>
            </a:r>
            <a:r>
              <a:rPr lang="sk-SK"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2023.10.23.</a:t>
            </a: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</a:t>
            </a:r>
            <a:r>
              <a:rPr lang="sk-SK" sz="1600" b="1"/>
              <a:t>1</a:t>
            </a: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:00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Miskolc (HU)	</a:t>
            </a:r>
            <a:r>
              <a:rPr lang="sk-SK"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2023.11.03.</a:t>
            </a: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10:00</a:t>
            </a:r>
            <a:endParaRPr/>
          </a:p>
          <a:p>
            <a:pPr marL="285750" marR="0" lvl="0" indent="-1841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online: 	</a:t>
            </a:r>
            <a:r>
              <a:rPr lang="sk-SK"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KEDD</a:t>
            </a: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sk-SK"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CSÜTÖRTÖK</a:t>
            </a: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2023.10.17. és 2023.11.14. között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10:00 (SK) </a:t>
            </a:r>
            <a:r>
              <a:rPr lang="sk-SK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és</a:t>
            </a:r>
            <a:r>
              <a:rPr lang="sk-SK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13:00 (HU)</a:t>
            </a:r>
            <a:endParaRPr/>
          </a:p>
        </p:txBody>
      </p:sp>
      <p:pic>
        <p:nvPicPr>
          <p:cNvPr id="220" name="Google Shape;22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14594">
            <a:off x="9197265" y="313118"/>
            <a:ext cx="1222158" cy="1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4728" y="4517835"/>
            <a:ext cx="2138455" cy="1499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/>
          <p:nvPr/>
        </p:nvSpPr>
        <p:spPr>
          <a:xfrm>
            <a:off x="3059055" y="604059"/>
            <a:ext cx="6073890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Kontakty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Elérhetőségek </a:t>
            </a:r>
            <a:endParaRPr/>
          </a:p>
        </p:txBody>
      </p:sp>
      <p:sp>
        <p:nvSpPr>
          <p:cNvPr id="227" name="Google Shape;227;p15"/>
          <p:cNvSpPr/>
          <p:nvPr/>
        </p:nvSpPr>
        <p:spPr>
          <a:xfrm>
            <a:off x="7274999" y="2505484"/>
            <a:ext cx="3911806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info@viacarpatia-spf.eu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7274999" y="1983986"/>
            <a:ext cx="3715891" cy="38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Tel: </a:t>
            </a:r>
            <a:r>
              <a:rPr lang="sk-SK" sz="1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+421 55 333 71 42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5"/>
          <p:cNvSpPr/>
          <p:nvPr/>
        </p:nvSpPr>
        <p:spPr>
          <a:xfrm>
            <a:off x="715346" y="1879561"/>
            <a:ext cx="5380654" cy="27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Európske zoskupenie územnej spolupráce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Via Carpatia s r. o.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Námestie Maratónu mieru 1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042 66 Košice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Office: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Bačíkova 7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040 01 Košice</a:t>
            </a:r>
            <a:endParaRPr/>
          </a:p>
        </p:txBody>
      </p:sp>
      <p:pic>
        <p:nvPicPr>
          <p:cNvPr id="230" name="Google Shape;23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8850" y="4382767"/>
            <a:ext cx="2071299" cy="2071299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5"/>
          <p:cNvSpPr/>
          <p:nvPr/>
        </p:nvSpPr>
        <p:spPr>
          <a:xfrm>
            <a:off x="7274999" y="3026982"/>
            <a:ext cx="3926075" cy="27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www.viacarpatia-spf.eu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www.spf-viacarpatia.eu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www.viacarpatia.eu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9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www.facebook.com/viacarpatia.eu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720533" y="1912567"/>
            <a:ext cx="554466" cy="55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17287" y="2542884"/>
            <a:ext cx="389711" cy="408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760094" y="3026982"/>
            <a:ext cx="504098" cy="50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799498" y="4723950"/>
            <a:ext cx="446905" cy="446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770901" y="3575673"/>
            <a:ext cx="504098" cy="50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760875" y="4148159"/>
            <a:ext cx="504098" cy="50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5b53feb9c3_0_32"/>
          <p:cNvSpPr/>
          <p:nvPr/>
        </p:nvSpPr>
        <p:spPr>
          <a:xfrm>
            <a:off x="3048000" y="2718036"/>
            <a:ext cx="6096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Ďakujeme za pozornosť!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Köszönöm a figyelmet!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38200" y="244829"/>
            <a:ext cx="10515600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k-SK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Fond malých projektov v novom programovom období</a:t>
            </a:r>
            <a:br>
              <a:rPr lang="sk-SK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Kisprojekt Alap az új programidőszakban</a:t>
            </a:r>
            <a:br>
              <a:rPr lang="sk-SK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2023-2027</a:t>
            </a: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8200" y="1990025"/>
            <a:ext cx="4601592" cy="462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 sz="1900">
                <a:latin typeface="Arial"/>
                <a:ea typeface="Arial"/>
                <a:cs typeface="Arial"/>
                <a:sym typeface="Arial"/>
              </a:rPr>
              <a:t>Operačný program </a:t>
            </a:r>
            <a:r>
              <a:rPr lang="sk-SK" sz="1900" b="1">
                <a:latin typeface="Arial"/>
                <a:ea typeface="Arial"/>
                <a:cs typeface="Arial"/>
                <a:sym typeface="Arial"/>
              </a:rPr>
              <a:t>Interreg VI-A Maďarsko – Slovensko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 sz="1900">
                <a:latin typeface="Arial"/>
                <a:ea typeface="Arial"/>
                <a:cs typeface="Arial"/>
                <a:sym typeface="Arial"/>
              </a:rPr>
              <a:t>FMP - nástroj na podporu </a:t>
            </a:r>
            <a:r>
              <a:rPr lang="sk-SK" sz="1900" b="1">
                <a:latin typeface="Arial"/>
                <a:ea typeface="Arial"/>
                <a:cs typeface="Arial"/>
                <a:sym typeface="Arial"/>
              </a:rPr>
              <a:t>projektov menšieho rozsahu na regionálnej úrovni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 sz="1900">
                <a:latin typeface="Arial"/>
                <a:ea typeface="Arial"/>
                <a:cs typeface="Arial"/>
                <a:sym typeface="Arial"/>
              </a:rPr>
              <a:t>Cieľ - podpora </a:t>
            </a:r>
            <a:r>
              <a:rPr lang="sk-SK" sz="1900" b="1">
                <a:latin typeface="Arial"/>
                <a:ea typeface="Arial"/>
                <a:cs typeface="Arial"/>
                <a:sym typeface="Arial"/>
              </a:rPr>
              <a:t>medziregionálnej spolupráce</a:t>
            </a:r>
            <a:endParaRPr sz="19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EZÚS Via Carpatia zastrešoval Fond malých projektov v rámci programu spolupráce </a:t>
            </a:r>
            <a:r>
              <a:rPr lang="sk-SK" sz="19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Interreg V-A Slovenská republika – Maďarsko </a:t>
            </a:r>
            <a:r>
              <a:rPr lang="sk-SK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rokoch 2017 – 2023.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3968" y="6138479"/>
            <a:ext cx="3689832" cy="47469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6007223" y="1987795"/>
            <a:ext cx="4601592" cy="462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Interreg VI-A Magyarország – Szlovákia </a:t>
            </a:r>
            <a:r>
              <a:rPr lang="sk-S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Operatív Program </a:t>
            </a:r>
            <a:endParaRPr/>
          </a:p>
          <a:p>
            <a:pPr marL="4572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KPA - eszköz a </a:t>
            </a:r>
            <a:r>
              <a:rPr lang="sk-SK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kisebb léptékű projektek regionális szintű támogatására</a:t>
            </a:r>
            <a:endParaRPr/>
          </a:p>
          <a:p>
            <a:pPr marL="4572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 – az </a:t>
            </a:r>
            <a:r>
              <a:rPr lang="sk-SK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interregionális együttműködés</a:t>
            </a:r>
            <a:r>
              <a:rPr lang="sk-S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támogatása</a:t>
            </a:r>
            <a:endParaRPr/>
          </a:p>
          <a:p>
            <a:pPr marL="4572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Via Carpatia EGTC az </a:t>
            </a:r>
            <a:r>
              <a:rPr lang="sk-SK"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Interreg V-A Szlovákia-Magyarország </a:t>
            </a:r>
            <a:r>
              <a:rPr lang="sk-S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Együttműködési Programon belül is a Kisprojekt Alapot valósította meg 2017-2023 között.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8096435" y="5337269"/>
            <a:ext cx="595896" cy="976347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1EFD8"/>
          </a:solidFill>
          <a:ln w="2540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8788893" y="5717220"/>
            <a:ext cx="2467992" cy="75460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933855" y="2560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Rozdiely</a:t>
            </a:r>
            <a:b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Különbségek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" name="Google Shape;106;p3"/>
          <p:cNvGraphicFramePr/>
          <p:nvPr/>
        </p:nvGraphicFramePr>
        <p:xfrm>
          <a:off x="1014131" y="1754788"/>
          <a:ext cx="10242750" cy="3734410"/>
        </p:xfrm>
        <a:graphic>
          <a:graphicData uri="http://schemas.openxmlformats.org/drawingml/2006/table">
            <a:tbl>
              <a:tblPr firstRow="1" bandRow="1">
                <a:noFill/>
                <a:tableStyleId>{A67C9540-0C54-4767-96E5-7FA92B13DCCE}</a:tableStyleId>
              </a:tblPr>
              <a:tblGrid>
                <a:gridCol w="325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Rozpočet (EFRR)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Költségvetés (ERFA)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6 232 357,84 EUR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6 074 766,36 EUR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Počet partnerov v malých projektoch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Partnerek száma a kis projektekben</a:t>
                      </a:r>
                      <a:endParaRPr sz="1200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 (SK+HU partner)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 partner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Typ rozpočtu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Költségvetés típusa</a:t>
                      </a:r>
                      <a:endParaRPr sz="1200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Real cost + Flat rate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Lump sum</a:t>
                      </a:r>
                      <a:endParaRPr sz="12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Výzvy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b="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Felhívások</a:t>
                      </a:r>
                      <a:endParaRPr sz="1200" b="0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 (z toho 1 otvorená)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 (abból 1 nyitott)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 uzavreté výzvy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 zárt végű</a:t>
                      </a:r>
                      <a:endParaRPr sz="1200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Podávanie žiadostí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Pályázatok benyújtása</a:t>
                      </a:r>
                      <a:endParaRPr sz="1200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 tlačenej forme a elektronicky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Papír alapon és elektronikusan</a:t>
                      </a:r>
                      <a:endParaRPr sz="1200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Elektronicky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Elektronikusan</a:t>
                      </a:r>
                      <a:endParaRPr sz="1200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Jazyk žiadosti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Pályázatok nyelve</a:t>
                      </a:r>
                      <a:endParaRPr sz="1200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SK a HU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SK és HU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SK alebo HU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SK vagy HU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1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Dokumenty potrebné k reportu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Elszámoláshoz szükséges dokumentumok</a:t>
                      </a:r>
                      <a:endParaRPr sz="1200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Všetky finančné a komunikačné dokumenty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Összes pénzügyi és kommunikációs dokumentumok</a:t>
                      </a:r>
                      <a:endParaRPr sz="1200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D5DB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Prezenčná listina, komunikačné výstupy, fotky, slovný popis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-SK" sz="1200" i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Jelenléti ív, kommunikációs kimenetelek, fényképek, szóbeli beszámoló</a:t>
                      </a:r>
                      <a:endParaRPr sz="1200" i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07" name="Google Shape;107;p3"/>
          <p:cNvGrpSpPr/>
          <p:nvPr/>
        </p:nvGrpSpPr>
        <p:grpSpPr>
          <a:xfrm>
            <a:off x="5182207" y="841131"/>
            <a:ext cx="1827586" cy="694765"/>
            <a:chOff x="1027276" y="3979347"/>
            <a:chExt cx="4001924" cy="1675004"/>
          </a:xfrm>
        </p:grpSpPr>
        <p:sp>
          <p:nvSpPr>
            <p:cNvPr id="108" name="Google Shape;108;p3"/>
            <p:cNvSpPr txBox="1"/>
            <p:nvPr/>
          </p:nvSpPr>
          <p:spPr>
            <a:xfrm>
              <a:off x="1027276" y="3979347"/>
              <a:ext cx="4001924" cy="1430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3281"/>
                </a:buClr>
                <a:buSzPts val="6000"/>
                <a:buFont typeface="Calibri"/>
                <a:buNone/>
              </a:pPr>
              <a:r>
                <a:rPr lang="sk-SK" sz="1800" b="1" i="0" u="none" strike="noStrike" cap="none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1.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3281"/>
                </a:buClr>
                <a:buSzPts val="6000"/>
                <a:buFont typeface="Calibri"/>
                <a:buNone/>
              </a:pPr>
              <a:r>
                <a:rPr lang="sk-SK" sz="1800" b="1" i="0" u="none" strike="noStrike" cap="none">
                  <a:solidFill>
                    <a:srgbClr val="2F5496"/>
                  </a:solidFill>
                  <a:latin typeface="Arial"/>
                  <a:ea typeface="Arial"/>
                  <a:cs typeface="Arial"/>
                  <a:sym typeface="Arial"/>
                </a:rPr>
                <a:t>2014 - 2020</a:t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436914" y="3979347"/>
              <a:ext cx="3155801" cy="1675004"/>
            </a:xfrm>
            <a:prstGeom prst="rect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" name="Google Shape;110;p3"/>
          <p:cNvGrpSpPr/>
          <p:nvPr/>
        </p:nvGrpSpPr>
        <p:grpSpPr>
          <a:xfrm>
            <a:off x="8692331" y="841130"/>
            <a:ext cx="1827587" cy="694765"/>
            <a:chOff x="6906409" y="3979347"/>
            <a:chExt cx="4001924" cy="1675004"/>
          </a:xfrm>
        </p:grpSpPr>
        <p:sp>
          <p:nvSpPr>
            <p:cNvPr id="111" name="Google Shape;111;p3"/>
            <p:cNvSpPr/>
            <p:nvPr/>
          </p:nvSpPr>
          <p:spPr>
            <a:xfrm>
              <a:off x="7329470" y="3979347"/>
              <a:ext cx="3155801" cy="1675004"/>
            </a:xfrm>
            <a:prstGeom prst="rect">
              <a:avLst/>
            </a:prstGeom>
            <a:noFill/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6906409" y="3979347"/>
              <a:ext cx="4001924" cy="1430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3281"/>
                </a:buClr>
                <a:buSzPts val="6000"/>
                <a:buFont typeface="Calibri"/>
                <a:buNone/>
              </a:pPr>
              <a:r>
                <a:rPr lang="sk-SK" sz="1800" b="1" i="0" u="none" strike="noStrike" cap="none">
                  <a:solidFill>
                    <a:srgbClr val="548135"/>
                  </a:solidFill>
                  <a:latin typeface="Arial"/>
                  <a:ea typeface="Arial"/>
                  <a:cs typeface="Arial"/>
                  <a:sym typeface="Arial"/>
                </a:rPr>
                <a:t>2.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3281"/>
                </a:buClr>
                <a:buSzPts val="6000"/>
                <a:buFont typeface="Calibri"/>
                <a:buNone/>
              </a:pPr>
              <a:r>
                <a:rPr lang="sk-SK" sz="1800" b="1" i="0" u="none" strike="noStrike" cap="none">
                  <a:solidFill>
                    <a:srgbClr val="548135"/>
                  </a:solidFill>
                  <a:latin typeface="Arial"/>
                  <a:ea typeface="Arial"/>
                  <a:cs typeface="Arial"/>
                  <a:sym typeface="Arial"/>
                </a:rPr>
                <a:t>2021 - 2027</a:t>
              </a:r>
              <a:endParaRPr/>
            </a:p>
          </p:txBody>
        </p:sp>
      </p:grpSp>
      <p:sp>
        <p:nvSpPr>
          <p:cNvPr id="113" name="Google Shape;113;p3"/>
          <p:cNvSpPr/>
          <p:nvPr/>
        </p:nvSpPr>
        <p:spPr>
          <a:xfrm>
            <a:off x="6333736" y="5772079"/>
            <a:ext cx="7391019" cy="62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1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Zjednodušené procesy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1" i="1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Egyszerűsített eljárási rend</a:t>
            </a:r>
            <a:endParaRPr sz="1400" b="1" i="1" u="none" strike="noStrike" cap="none">
              <a:solidFill>
                <a:srgbClr val="38562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3599486" y="1635543"/>
            <a:ext cx="4993028" cy="7386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Celkový rozpočet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Teljes költségvetés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6 454 439,26 EUR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3597228" y="2652375"/>
            <a:ext cx="1554504" cy="523220"/>
          </a:xfrm>
          <a:prstGeom prst="rect">
            <a:avLst/>
          </a:prstGeom>
          <a:solidFill>
            <a:srgbClr val="D5DBE5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EFRR 80 %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5 163 551,41 EUR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6935163" y="2649667"/>
            <a:ext cx="1657351" cy="523220"/>
          </a:xfrm>
          <a:prstGeom prst="rect">
            <a:avLst/>
          </a:prstGeom>
          <a:solidFill>
            <a:srgbClr val="ACB8CA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20 %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1 290 887,85 EUR</a:t>
            </a:r>
            <a:endParaRPr/>
          </a:p>
        </p:txBody>
      </p:sp>
      <p:cxnSp>
        <p:nvCxnSpPr>
          <p:cNvPr id="121" name="Google Shape;121;p4"/>
          <p:cNvCxnSpPr>
            <a:stCxn id="118" idx="2"/>
            <a:endCxn id="119" idx="0"/>
          </p:cNvCxnSpPr>
          <p:nvPr/>
        </p:nvCxnSpPr>
        <p:spPr>
          <a:xfrm flipH="1">
            <a:off x="4374600" y="2374207"/>
            <a:ext cx="1721400" cy="2781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2" name="Google Shape;122;p4"/>
          <p:cNvCxnSpPr>
            <a:stCxn id="118" idx="2"/>
            <a:endCxn id="120" idx="0"/>
          </p:cNvCxnSpPr>
          <p:nvPr/>
        </p:nvCxnSpPr>
        <p:spPr>
          <a:xfrm>
            <a:off x="6096000" y="2374207"/>
            <a:ext cx="1667700" cy="2754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3968" y="6138479"/>
            <a:ext cx="3689832" cy="47469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 txBox="1"/>
          <p:nvPr/>
        </p:nvSpPr>
        <p:spPr>
          <a:xfrm>
            <a:off x="1040509" y="365412"/>
            <a:ext cx="10323000" cy="86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3281"/>
              </a:buClr>
              <a:buSzPts val="6000"/>
              <a:buFont typeface="Calibri"/>
              <a:buNone/>
            </a:pPr>
            <a:r>
              <a:rPr lang="sk-SK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Rozpočet Fondu malých projektov (2021-2027)</a:t>
            </a:r>
            <a:br>
              <a:rPr lang="sk-SK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Kisprojekt Alap költségvetése (2021-2027)</a:t>
            </a: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2589784" y="3571020"/>
            <a:ext cx="2561948" cy="7386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Celkový rozpočet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Teljes költségvetés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 txBox="1"/>
          <p:nvPr/>
        </p:nvSpPr>
        <p:spPr>
          <a:xfrm>
            <a:off x="1052589" y="4837668"/>
            <a:ext cx="1048684" cy="523220"/>
          </a:xfrm>
          <a:prstGeom prst="rect">
            <a:avLst/>
          </a:prstGeom>
          <a:solidFill>
            <a:srgbClr val="D5DBE5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EFRR 80 %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ERFA 80 %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4229026" y="4837668"/>
            <a:ext cx="1972983" cy="523220"/>
          </a:xfrm>
          <a:prstGeom prst="rect">
            <a:avLst/>
          </a:prstGeom>
          <a:solidFill>
            <a:srgbClr val="ACB8CA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8 % Vlastné zdroje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8 % Önrész </a:t>
            </a:r>
            <a:endParaRPr/>
          </a:p>
        </p:txBody>
      </p:sp>
      <p:cxnSp>
        <p:nvCxnSpPr>
          <p:cNvPr id="128" name="Google Shape;128;p4"/>
          <p:cNvCxnSpPr>
            <a:stCxn id="125" idx="2"/>
            <a:endCxn id="126" idx="0"/>
          </p:cNvCxnSpPr>
          <p:nvPr/>
        </p:nvCxnSpPr>
        <p:spPr>
          <a:xfrm flipH="1">
            <a:off x="1576958" y="4309684"/>
            <a:ext cx="2293800" cy="5280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5" idx="2"/>
            <a:endCxn id="127" idx="0"/>
          </p:cNvCxnSpPr>
          <p:nvPr/>
        </p:nvCxnSpPr>
        <p:spPr>
          <a:xfrm>
            <a:off x="3870758" y="4309684"/>
            <a:ext cx="1344900" cy="5280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" name="Google Shape;130;p4"/>
          <p:cNvSpPr txBox="1"/>
          <p:nvPr/>
        </p:nvSpPr>
        <p:spPr>
          <a:xfrm>
            <a:off x="6929919" y="3581146"/>
            <a:ext cx="2606804" cy="7386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Celkový rozpočet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Teljes költségvetés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6588436" y="4837668"/>
            <a:ext cx="1047082" cy="523220"/>
          </a:xfrm>
          <a:prstGeom prst="rect">
            <a:avLst/>
          </a:prstGeom>
          <a:solidFill>
            <a:srgbClr val="D5DBE5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EFRR 80 %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ERFA 80 %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9826583" y="4837668"/>
            <a:ext cx="1656224" cy="523220"/>
          </a:xfrm>
          <a:prstGeom prst="rect">
            <a:avLst/>
          </a:prstGeom>
          <a:solidFill>
            <a:srgbClr val="ACB8CA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5 % Vlastné zdroje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5 % Önrész </a:t>
            </a:r>
            <a:endParaRPr/>
          </a:p>
        </p:txBody>
      </p:sp>
      <p:sp>
        <p:nvSpPr>
          <p:cNvPr id="133" name="Google Shape;133;p4"/>
          <p:cNvSpPr txBox="1"/>
          <p:nvPr/>
        </p:nvSpPr>
        <p:spPr>
          <a:xfrm>
            <a:off x="7830602" y="4837668"/>
            <a:ext cx="1834155" cy="523220"/>
          </a:xfrm>
          <a:prstGeom prst="rect">
            <a:avLst/>
          </a:prstGeom>
          <a:solidFill>
            <a:srgbClr val="D0CECE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15 % Národné spoluf.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15 % Hazai társfin.</a:t>
            </a:r>
            <a:endParaRPr/>
          </a:p>
        </p:txBody>
      </p:sp>
      <p:cxnSp>
        <p:nvCxnSpPr>
          <p:cNvPr id="134" name="Google Shape;134;p4"/>
          <p:cNvCxnSpPr>
            <a:stCxn id="130" idx="2"/>
            <a:endCxn id="131" idx="0"/>
          </p:cNvCxnSpPr>
          <p:nvPr/>
        </p:nvCxnSpPr>
        <p:spPr>
          <a:xfrm flipH="1">
            <a:off x="7111921" y="4319810"/>
            <a:ext cx="1121400" cy="5178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5" name="Google Shape;135;p4"/>
          <p:cNvCxnSpPr>
            <a:stCxn id="130" idx="2"/>
            <a:endCxn id="132" idx="0"/>
          </p:cNvCxnSpPr>
          <p:nvPr/>
        </p:nvCxnSpPr>
        <p:spPr>
          <a:xfrm>
            <a:off x="8233321" y="4319810"/>
            <a:ext cx="2421300" cy="5178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6" name="Google Shape;136;p4"/>
          <p:cNvSpPr txBox="1"/>
          <p:nvPr/>
        </p:nvSpPr>
        <p:spPr>
          <a:xfrm>
            <a:off x="2279162" y="4837668"/>
            <a:ext cx="1829347" cy="523220"/>
          </a:xfrm>
          <a:prstGeom prst="rect">
            <a:avLst/>
          </a:prstGeom>
          <a:solidFill>
            <a:srgbClr val="D0CECE"/>
          </a:solidFill>
          <a:ln w="254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12 % Národné spoluf.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k-SK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12 % Hazai társfin.</a:t>
            </a:r>
            <a:endParaRPr/>
          </a:p>
        </p:txBody>
      </p:sp>
      <p:cxnSp>
        <p:nvCxnSpPr>
          <p:cNvPr id="137" name="Google Shape;137;p4"/>
          <p:cNvCxnSpPr>
            <a:stCxn id="125" idx="2"/>
            <a:endCxn id="136" idx="0"/>
          </p:cNvCxnSpPr>
          <p:nvPr/>
        </p:nvCxnSpPr>
        <p:spPr>
          <a:xfrm flipH="1">
            <a:off x="3193958" y="4309684"/>
            <a:ext cx="676800" cy="5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8" name="Google Shape;138;p4"/>
          <p:cNvCxnSpPr>
            <a:stCxn id="130" idx="2"/>
            <a:endCxn id="133" idx="0"/>
          </p:cNvCxnSpPr>
          <p:nvPr/>
        </p:nvCxnSpPr>
        <p:spPr>
          <a:xfrm>
            <a:off x="8233321" y="4319810"/>
            <a:ext cx="514500" cy="51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Výzva v rámci FMP 2023-2027</a:t>
            </a:r>
            <a:b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Felhívás a 2023-2027 KPA-n belül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298510" y="2038689"/>
            <a:ext cx="4797490" cy="362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lphaUcPeriod"/>
            </a:pPr>
            <a:r>
              <a:rPr lang="sk-SK" sz="1900">
                <a:latin typeface="Arial"/>
                <a:ea typeface="Arial"/>
                <a:cs typeface="Arial"/>
                <a:sym typeface="Arial"/>
              </a:rPr>
              <a:t>OPRÁVNENÉ ÚZEMIE</a:t>
            </a:r>
            <a:endParaRPr/>
          </a:p>
          <a:p>
            <a:pPr marL="8572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lphaUcPeriod"/>
            </a:pPr>
            <a:r>
              <a:rPr lang="sk-SK" sz="1900">
                <a:latin typeface="Arial"/>
                <a:ea typeface="Arial"/>
                <a:cs typeface="Arial"/>
                <a:sym typeface="Arial"/>
              </a:rPr>
              <a:t>OPRÁVNENÉ SUBJEKTY</a:t>
            </a:r>
            <a:endParaRPr/>
          </a:p>
          <a:p>
            <a:pPr marL="8572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lphaUcPeriod"/>
            </a:pPr>
            <a:r>
              <a:rPr lang="sk-SK" sz="1900">
                <a:latin typeface="Arial"/>
                <a:ea typeface="Arial"/>
                <a:cs typeface="Arial"/>
                <a:sym typeface="Arial"/>
              </a:rPr>
              <a:t>OPRÁVNENÉ AKTIVITY</a:t>
            </a:r>
            <a:endParaRPr/>
          </a:p>
          <a:p>
            <a:pPr marL="8572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lphaUcPeriod"/>
            </a:pPr>
            <a:r>
              <a:rPr lang="sk-SK" sz="1900">
                <a:latin typeface="Arial"/>
                <a:ea typeface="Arial"/>
                <a:cs typeface="Arial"/>
                <a:sym typeface="Arial"/>
              </a:rPr>
              <a:t>ČASOVÁ OPRÁVNENOSŤ</a:t>
            </a:r>
            <a:br>
              <a:rPr lang="sk-SK" sz="1900">
                <a:latin typeface="Arial"/>
                <a:ea typeface="Arial"/>
                <a:cs typeface="Arial"/>
                <a:sym typeface="Arial"/>
              </a:rPr>
            </a:br>
            <a:r>
              <a:rPr lang="sk-SK" sz="1900">
                <a:latin typeface="Arial"/>
                <a:ea typeface="Arial"/>
                <a:cs typeface="Arial"/>
                <a:sym typeface="Arial"/>
              </a:rPr>
              <a:t>REALIZÁCIE AKTIVÍT</a:t>
            </a:r>
            <a:endParaRPr/>
          </a:p>
          <a:p>
            <a:pPr marL="85725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lphaUcPeriod"/>
            </a:pPr>
            <a:r>
              <a:rPr lang="sk-SK" sz="1900">
                <a:latin typeface="Arial"/>
                <a:ea typeface="Arial"/>
                <a:cs typeface="Arial"/>
                <a:sym typeface="Arial"/>
              </a:rPr>
              <a:t>FORMA A VÝŠKA PODPORY</a:t>
            </a:r>
            <a:r>
              <a:rPr lang="sk-SK" sz="1900" b="1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endParaRPr sz="19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3968" y="6138479"/>
            <a:ext cx="3689832" cy="47469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 txBox="1"/>
          <p:nvPr/>
        </p:nvSpPr>
        <p:spPr>
          <a:xfrm>
            <a:off x="6096001" y="2038689"/>
            <a:ext cx="5906610" cy="362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marR="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UcPeriod"/>
            </a:pPr>
            <a:r>
              <a:rPr lang="sk-S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JOGOSULT TERÜLET </a:t>
            </a:r>
            <a:endParaRPr/>
          </a:p>
          <a:p>
            <a:pPr marL="857250" marR="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UcPeriod"/>
            </a:pPr>
            <a:r>
              <a:rPr lang="sk-S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JOGOSULT PÁLYÁZÓK</a:t>
            </a:r>
            <a:endParaRPr/>
          </a:p>
          <a:p>
            <a:pPr marL="857250" marR="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UcPeriod"/>
            </a:pPr>
            <a:r>
              <a:rPr lang="sk-S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TÁMOGATOTT TEVÉKENYSÉGEK</a:t>
            </a:r>
            <a:endParaRPr/>
          </a:p>
          <a:p>
            <a:pPr marL="857250" marR="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UcPeriod"/>
            </a:pPr>
            <a:r>
              <a:rPr lang="sk-S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TEVÉKENYSÉGEK VÉGREHAJTÁSÁNAK IDŐKORLÁTOZÁSA</a:t>
            </a:r>
            <a:endParaRPr/>
          </a:p>
          <a:p>
            <a:pPr marL="857250" marR="0" lvl="0" indent="-742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lphaUcPeriod"/>
            </a:pPr>
            <a:r>
              <a:rPr lang="sk-SK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TÁMOGATÁS FORMÁJA ÉS ÖSSZEGE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1382" y="1529192"/>
            <a:ext cx="9669236" cy="40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7776477" y="4244365"/>
            <a:ext cx="3442995" cy="189411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8226491" y="3848374"/>
            <a:ext cx="637591" cy="7497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3486150" y="521221"/>
            <a:ext cx="52197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Oprávnené územie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Jogosult terület </a:t>
            </a:r>
            <a:endParaRPr sz="2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3968" y="6138479"/>
            <a:ext cx="3689832" cy="474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7"/>
          <p:cNvSpPr/>
          <p:nvPr/>
        </p:nvSpPr>
        <p:spPr>
          <a:xfrm rot="-4552172">
            <a:off x="7715366" y="4366285"/>
            <a:ext cx="595896" cy="1160499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E1EFD8"/>
          </a:solidFill>
          <a:ln w="25400" cap="flat" cmpd="sng">
            <a:solidFill>
              <a:srgbClr val="5481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/>
          <p:nvPr/>
        </p:nvSpPr>
        <p:spPr>
          <a:xfrm>
            <a:off x="6571214" y="4315889"/>
            <a:ext cx="53806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i="0" u="none" strike="noStrike" cap="none">
                <a:solidFill>
                  <a:srgbClr val="385623"/>
                </a:solidFill>
                <a:latin typeface="Arial"/>
                <a:ea typeface="Arial"/>
                <a:cs typeface="Arial"/>
                <a:sym typeface="Arial"/>
              </a:rPr>
              <a:t>EZÚS Via Carpatia</a:t>
            </a:r>
            <a:endParaRPr/>
          </a:p>
        </p:txBody>
      </p:sp>
      <p:sp>
        <p:nvSpPr>
          <p:cNvPr id="158" name="Google Shape;158;p7"/>
          <p:cNvSpPr/>
          <p:nvPr/>
        </p:nvSpPr>
        <p:spPr>
          <a:xfrm rot="4590705" flipH="1">
            <a:off x="4340839" y="5365114"/>
            <a:ext cx="595896" cy="1111039"/>
          </a:xfrm>
          <a:prstGeom prst="curvedRightArrow">
            <a:avLst>
              <a:gd name="adj1" fmla="val 25000"/>
              <a:gd name="adj2" fmla="val 52267"/>
              <a:gd name="adj3" fmla="val 19406"/>
            </a:avLst>
          </a:prstGeom>
          <a:solidFill>
            <a:srgbClr val="D8E2F3"/>
          </a:solidFill>
          <a:ln w="25400" cap="flat" cmpd="sng">
            <a:solidFill>
              <a:srgbClr val="2F549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289488" y="5301275"/>
            <a:ext cx="53806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EZÚS Rába-Dunaj-Váh</a:t>
            </a:r>
            <a:endParaRPr/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69458" y="4515944"/>
            <a:ext cx="1121645" cy="112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47869" y="5759273"/>
            <a:ext cx="1096315" cy="474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Oprávnené subjekty</a:t>
            </a:r>
            <a:b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Jogosult pályázók</a:t>
            </a:r>
            <a:br>
              <a:rPr lang="sk-SK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 txBox="1">
            <a:spLocks noGrp="1"/>
          </p:cNvSpPr>
          <p:nvPr>
            <p:ph type="body" idx="1"/>
          </p:nvPr>
        </p:nvSpPr>
        <p:spPr>
          <a:xfrm>
            <a:off x="1660124" y="1704089"/>
            <a:ext cx="5033638" cy="479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samosprávy a ich inštitúcie</a:t>
            </a:r>
            <a:endParaRPr/>
          </a:p>
          <a:p>
            <a:pPr marL="34290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neziskové organizácie</a:t>
            </a:r>
            <a:endParaRPr/>
          </a:p>
          <a:p>
            <a:pPr marL="34290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vzdelávacie a výskumné inštitúcie</a:t>
            </a:r>
            <a:endParaRPr/>
          </a:p>
          <a:p>
            <a:pPr marL="34290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cirkvi</a:t>
            </a:r>
            <a:endParaRPr/>
          </a:p>
          <a:p>
            <a:pPr marL="34290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Európske zoskupenia územnej spolupráce</a:t>
            </a:r>
            <a:endParaRPr/>
          </a:p>
          <a:p>
            <a:pPr marL="34290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štátne orgány</a:t>
            </a:r>
            <a:endParaRPr/>
          </a:p>
          <a:p>
            <a:pPr marL="34290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inštitúcie pre ochranu záujmov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3968" y="6138479"/>
            <a:ext cx="3689832" cy="47469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/>
          <p:nvPr/>
        </p:nvSpPr>
        <p:spPr>
          <a:xfrm>
            <a:off x="6640290" y="1704089"/>
            <a:ext cx="5198613" cy="479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önkormányzatok és intézményeik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 szervezetek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oktatási és kutatási intézmények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egyházak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ETT-k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kormányzati szervek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25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érdekvédelmi testületek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838200" y="517217"/>
            <a:ext cx="105156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Oprávnené aktivity</a:t>
            </a:r>
            <a:b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Támogatott tevékenységek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9"/>
          <p:cNvSpPr txBox="1">
            <a:spLocks noGrp="1"/>
          </p:cNvSpPr>
          <p:nvPr>
            <p:ph type="body" idx="1"/>
          </p:nvPr>
        </p:nvSpPr>
        <p:spPr>
          <a:xfrm>
            <a:off x="1056442" y="1509205"/>
            <a:ext cx="5039558" cy="512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sk-SK" sz="1400" b="1" u="sng">
                <a:latin typeface="Arial"/>
                <a:ea typeface="Arial"/>
                <a:cs typeface="Arial"/>
                <a:sym typeface="Arial"/>
              </a:rPr>
              <a:t>Výzva podporuje nasledovné aktivity: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400">
                <a:latin typeface="Arial"/>
                <a:ea typeface="Arial"/>
                <a:cs typeface="Arial"/>
                <a:sym typeface="Arial"/>
              </a:rPr>
              <a:t>Organizovanie odborných konferencií a programov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400">
                <a:latin typeface="Arial"/>
                <a:ea typeface="Arial"/>
                <a:cs typeface="Arial"/>
                <a:sym typeface="Arial"/>
              </a:rPr>
              <a:t>Organizovanie festivalov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400">
                <a:latin typeface="Arial"/>
                <a:ea typeface="Arial"/>
                <a:cs typeface="Arial"/>
                <a:sym typeface="Arial"/>
              </a:rPr>
              <a:t>Organizovanie kultúrnych podujatí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400">
                <a:latin typeface="Arial"/>
                <a:ea typeface="Arial"/>
                <a:cs typeface="Arial"/>
                <a:sym typeface="Arial"/>
              </a:rPr>
              <a:t>Organizovanie športových podujatí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-SK" sz="1400">
                <a:latin typeface="Arial"/>
                <a:ea typeface="Arial"/>
                <a:cs typeface="Arial"/>
                <a:sym typeface="Arial"/>
              </a:rPr>
              <a:t>Organizovanie detských a mládežníckych táborov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sk-SK" sz="1400">
                <a:latin typeface="Arial"/>
                <a:ea typeface="Arial"/>
                <a:cs typeface="Arial"/>
                <a:sym typeface="Arial"/>
              </a:rPr>
              <a:t>Cieľ: </a:t>
            </a:r>
            <a:endParaRPr/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sk-SK" sz="1400">
                <a:latin typeface="Arial"/>
                <a:ea typeface="Arial"/>
                <a:cs typeface="Arial"/>
                <a:sym typeface="Arial"/>
              </a:rPr>
              <a:t>podpora spolupráce medzi regionálnymi aktérmi </a:t>
            </a: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sk-SK" sz="1400" b="1">
                <a:latin typeface="Arial"/>
                <a:ea typeface="Arial"/>
                <a:cs typeface="Arial"/>
                <a:sym typeface="Arial"/>
              </a:rPr>
              <a:t>Rozpočet projektu bude určený v závislosti od počtu návštevníkov na organizovanom podujatí.  </a:t>
            </a:r>
            <a:endParaRPr/>
          </a:p>
        </p:txBody>
      </p:sp>
      <p:pic>
        <p:nvPicPr>
          <p:cNvPr id="176" name="Google Shape;1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3968" y="6138479"/>
            <a:ext cx="3689832" cy="47469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 txBox="1"/>
          <p:nvPr/>
        </p:nvSpPr>
        <p:spPr>
          <a:xfrm>
            <a:off x="6314242" y="1491449"/>
            <a:ext cx="5039558" cy="512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k-SK" sz="1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felhívás a következő tevékenységeket támogatja:</a:t>
            </a:r>
            <a:endParaRPr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fesztiválok szervezése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kulturális események szervezése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sportesemények szervezése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szakmai konferenciák és programok szervezése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gyermek és ifjúsági táborok szervezése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k-SK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Cél: </a:t>
            </a:r>
            <a:endParaRPr/>
          </a:p>
          <a:p>
            <a:pPr marL="457200" marR="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regionális szereplők közötti együttműködés támogatása</a:t>
            </a:r>
            <a:endParaRPr/>
          </a:p>
          <a:p>
            <a:pPr marL="11430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sk-SK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projekt költségvetését a szervezett rendezvény látogatóinak számától függően határozzák meg.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"/>
          <p:cNvSpPr txBox="1">
            <a:spLocks noGrp="1"/>
          </p:cNvSpPr>
          <p:nvPr>
            <p:ph type="title"/>
          </p:nvPr>
        </p:nvSpPr>
        <p:spPr>
          <a:xfrm>
            <a:off x="838200" y="447505"/>
            <a:ext cx="10515600" cy="862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Časový rámec realizovaných aktivít</a:t>
            </a:r>
            <a:b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végrehajtott tevékenységek időkerete</a:t>
            </a:r>
            <a:endParaRPr sz="24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0"/>
          <p:cNvSpPr txBox="1">
            <a:spLocks noGrp="1"/>
          </p:cNvSpPr>
          <p:nvPr>
            <p:ph type="body" idx="1"/>
          </p:nvPr>
        </p:nvSpPr>
        <p:spPr>
          <a:xfrm>
            <a:off x="838200" y="1787141"/>
            <a:ext cx="477248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 sz="1600" b="1">
                <a:latin typeface="Arial"/>
                <a:ea typeface="Arial"/>
                <a:cs typeface="Arial"/>
                <a:sym typeface="Arial"/>
              </a:rPr>
              <a:t>4 uzavreté výzvy</a:t>
            </a:r>
            <a:endParaRPr/>
          </a:p>
          <a:p>
            <a:pPr marL="45720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Vyhlásenie 1. výzvy – </a:t>
            </a:r>
            <a:r>
              <a:rPr lang="sk-SK" sz="1600" b="1">
                <a:latin typeface="Arial"/>
                <a:ea typeface="Arial"/>
                <a:cs typeface="Arial"/>
                <a:sym typeface="Arial"/>
              </a:rPr>
              <a:t>16. október 2023 </a:t>
            </a:r>
            <a:endParaRPr/>
          </a:p>
          <a:p>
            <a:pPr marL="45720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Termín uzávierky výzvy – </a:t>
            </a:r>
            <a:r>
              <a:rPr lang="sk-SK" sz="1600" b="1">
                <a:latin typeface="Arial"/>
                <a:ea typeface="Arial"/>
                <a:cs typeface="Arial"/>
                <a:sym typeface="Arial"/>
              </a:rPr>
              <a:t>15. november 2023</a:t>
            </a:r>
            <a:endParaRPr/>
          </a:p>
          <a:p>
            <a:pPr marL="45720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Jednotlivé výzvy sa budú periodicky opakovať – 10/2024; 10/2025; 10/2026</a:t>
            </a:r>
            <a:endParaRPr/>
          </a:p>
          <a:p>
            <a:pPr marL="45720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Realizácia úspešných projektov – vždy nasledujúci rok po vyhlásení výzvy</a:t>
            </a:r>
            <a:endParaRPr/>
          </a:p>
          <a:p>
            <a:pPr marL="45720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Žiadatelia, ktorých projekty budú schválené v 1. výzve, budú môcť realizovať svoje projekty od marca do decembra roku 2024</a:t>
            </a: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sk-SK" sz="16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11430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3968" y="6138479"/>
            <a:ext cx="3689832" cy="47469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0"/>
          <p:cNvSpPr txBox="1"/>
          <p:nvPr/>
        </p:nvSpPr>
        <p:spPr>
          <a:xfrm>
            <a:off x="6096000" y="1787141"/>
            <a:ext cx="493006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zárt végű felhívás</a:t>
            </a:r>
            <a:endParaRPr sz="1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1. felhívás meghirdetése - </a:t>
            </a:r>
            <a:r>
              <a:rPr lang="sk-SK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2023. október 16.</a:t>
            </a:r>
            <a:endParaRPr/>
          </a:p>
          <a:p>
            <a:pPr marL="457200" marR="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Felhívás határideje – </a:t>
            </a:r>
            <a:r>
              <a:rPr lang="sk-SK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2023. november 15.</a:t>
            </a:r>
            <a:endParaRPr/>
          </a:p>
          <a:p>
            <a:pPr marL="457200" marR="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 egyes felhívások minden éven megismétlődnek – 2024/10; 10/2025; 10/2026</a:t>
            </a:r>
            <a:endParaRPr/>
          </a:p>
          <a:p>
            <a:pPr marL="457200" marR="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sikeres projektek megvalósításának határideje - a felhívás meghirdetését követő év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Azok a pályázók, akiknek projektje az </a:t>
            </a:r>
            <a:b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felhívásban jóváhagyásra kerül, </a:t>
            </a:r>
            <a:b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k-SK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2024. márciustól decemberig valósíthatja meg projektjét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a Carpatia motív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er xmlns="56a900ff-cedc-404b-b5f6-6170ed520481">
      <UserInfo>
        <DisplayName/>
        <AccountId xsi:nil="true"/>
        <AccountType/>
      </UserInfo>
    </User>
    <TaxCatchAll xmlns="49e89d7f-bfd2-4577-9a12-24de2959e249" xsi:nil="true"/>
    <Published xmlns="56a900ff-cedc-404b-b5f6-6170ed520481" xsi:nil="true"/>
    <nc7d xmlns="56a900ff-cedc-404b-b5f6-6170ed520481">
      <UserInfo>
        <DisplayName/>
        <AccountId xsi:nil="true"/>
        <AccountType/>
      </UserInfo>
    </nc7d>
    <lcf76f155ced4ddcb4097134ff3c332f xmlns="56a900ff-cedc-404b-b5f6-6170ed520481">
      <Terms xmlns="http://schemas.microsoft.com/office/infopath/2007/PartnerControls"/>
    </lcf76f155ced4ddcb4097134ff3c332f>
    <_Flow_SignoffStatus xmlns="56a900ff-cedc-404b-b5f6-6170ed520481" xsi:nil="true"/>
    <Logo xmlns="56a900ff-cedc-404b-b5f6-6170ed520481">
      <Url xsi:nil="true"/>
      <Description xsi:nil="true"/>
    </Logo>
    <Editor0 xmlns="56a900ff-cedc-404b-b5f6-6170ed520481">
      <UserInfo>
        <DisplayName/>
        <AccountId xsi:nil="true"/>
        <AccountType/>
      </UserInfo>
    </Editor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F085D8FA7D634FA8D111E1C96C9147" ma:contentTypeVersion="39" ma:contentTypeDescription="Umožňuje vytvoriť nový dokument." ma:contentTypeScope="" ma:versionID="7a9f5f2222523b9575c35863aa3d9cbb">
  <xsd:schema xmlns:xsd="http://www.w3.org/2001/XMLSchema" xmlns:xs="http://www.w3.org/2001/XMLSchema" xmlns:p="http://schemas.microsoft.com/office/2006/metadata/properties" xmlns:ns2="56a900ff-cedc-404b-b5f6-6170ed520481" xmlns:ns3="49e89d7f-bfd2-4577-9a12-24de2959e249" targetNamespace="http://schemas.microsoft.com/office/2006/metadata/properties" ma:root="true" ma:fieldsID="daed1722edf190e51aad2aba2729e8c6" ns2:_="" ns3:_="">
    <xsd:import namespace="56a900ff-cedc-404b-b5f6-6170ed520481"/>
    <xsd:import namespace="49e89d7f-bfd2-4577-9a12-24de2959e2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ogo" minOccurs="0"/>
                <xsd:element ref="ns3:SharedWithUsers" minOccurs="0"/>
                <xsd:element ref="ns3:SharedWithDetails" minOccurs="0"/>
                <xsd:element ref="ns2:_Flow_SignoffStatus" minOccurs="0"/>
                <xsd:element ref="ns2:User" minOccurs="0"/>
                <xsd:element ref="ns2:nc7d" minOccurs="0"/>
                <xsd:element ref="ns2:Published" minOccurs="0"/>
                <xsd:element ref="ns2:MediaServiceLocation" minOccurs="0"/>
                <xsd:element ref="ns2:MediaLengthInSeconds" minOccurs="0"/>
                <xsd:element ref="ns2:Editor0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a900ff-cedc-404b-b5f6-6170ed520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ogo" ma:index="17" nillable="true" ma:displayName="Logo" ma:description="odkaz na logo klienta vo formate svg" ma:format="Image" ma:internalName="Log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Flow_SignoffStatus" ma:index="20" nillable="true" ma:displayName="Stav odhlásenia" ma:internalName="Stav_x0020_odhl_x00e1_senia">
      <xsd:simpleType>
        <xsd:restriction base="dms:Text"/>
      </xsd:simpleType>
    </xsd:element>
    <xsd:element name="User" ma:index="21" nillable="true" ma:displayName="User" ma:format="Dropdown" ma:list="UserInfo" ma:SharePointGroup="0" ma:internalName="Us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c7d" ma:index="22" nillable="true" ma:displayName="Person or Group" ma:list="UserInfo" ma:internalName="nc7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ed" ma:index="23" nillable="true" ma:displayName="Published" ma:format="RadioButtons" ma:internalName="Published">
      <xsd:simpleType>
        <xsd:union memberTypes="dms:Text">
          <xsd:simpleType>
            <xsd:restriction base="dms:Choice">
              <xsd:enumeration value="Yes"/>
              <xsd:enumeration value="No"/>
            </xsd:restriction>
          </xsd:simpleType>
        </xsd:un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Editor0" ma:index="26" nillable="true" ma:displayName="Editor" ma:format="Dropdown" ma:list="UserInfo" ma:SharePointGroup="0" ma:internalName="Editor0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cf76f155ced4ddcb4097134ff3c332f" ma:index="29" nillable="true" ma:taxonomy="true" ma:internalName="lcf76f155ced4ddcb4097134ff3c332f" ma:taxonomyFieldName="MediaServiceImageTags" ma:displayName="Značky obrázka" ma:readOnly="false" ma:fieldId="{5cf76f15-5ced-4ddc-b409-7134ff3c332f}" ma:taxonomyMulti="true" ma:sspId="81eb5abc-2b64-479d-9245-32c2c68e38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89d7f-bfd2-4577-9a12-24de2959e24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c5532b62-9169-43c7-8604-62c5c6cf750e}" ma:internalName="TaxCatchAll" ma:showField="CatchAllData" ma:web="49e89d7f-bfd2-4577-9a12-24de2959e2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9E22A6-131D-4C90-B57A-5C012D9B0224}">
  <ds:schemaRefs>
    <ds:schemaRef ds:uri="http://schemas.microsoft.com/office/2006/metadata/properties"/>
    <ds:schemaRef ds:uri="http://schemas.microsoft.com/office/infopath/2007/PartnerControls"/>
    <ds:schemaRef ds:uri="56a900ff-cedc-404b-b5f6-6170ed520481"/>
    <ds:schemaRef ds:uri="49e89d7f-bfd2-4577-9a12-24de2959e249"/>
  </ds:schemaRefs>
</ds:datastoreItem>
</file>

<file path=customXml/itemProps2.xml><?xml version="1.0" encoding="utf-8"?>
<ds:datastoreItem xmlns:ds="http://schemas.openxmlformats.org/officeDocument/2006/customXml" ds:itemID="{B076DB07-BF12-4839-96F5-25A2D4439C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809D3A-4797-48DC-AA93-EB9387EFFE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a900ff-cedc-404b-b5f6-6170ed520481"/>
    <ds:schemaRef ds:uri="49e89d7f-bfd2-4577-9a12-24de2959e2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Via Carpatia motív</vt:lpstr>
      <vt:lpstr>Fond malých projektov Kisprojekt Alap</vt:lpstr>
      <vt:lpstr>Fond malých projektov v novom programovom období Kisprojekt Alap az új programidőszakban 2023-2027</vt:lpstr>
      <vt:lpstr>Rozdiely Különbségek</vt:lpstr>
      <vt:lpstr>PowerPoint Presentation</vt:lpstr>
      <vt:lpstr>Výzva v rámci FMP 2023-2027 Felhívás a 2023-2027 KPA-n belül</vt:lpstr>
      <vt:lpstr>PowerPoint Presentation</vt:lpstr>
      <vt:lpstr>Oprávnené subjekty Jogosult pályázók </vt:lpstr>
      <vt:lpstr>Oprávnené aktivity Támogatott tevékenységek</vt:lpstr>
      <vt:lpstr>Časový rámec realizovaných aktivít A végrehajtott tevékenységek időkerete</vt:lpstr>
      <vt:lpstr> Forma a výška podpory A támogatás formája és összege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Fond malých projektov Kisprojekt Alap</dc:title>
  <dc:creator>Daniela</dc:creator>
  <cp:revision>1</cp:revision>
  <dcterms:created xsi:type="dcterms:W3CDTF">2022-08-25T13:54:48Z</dcterms:created>
  <dcterms:modified xsi:type="dcterms:W3CDTF">2023-10-17T08:27:22Z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0x01010017F085D8FA7D634FA8D111E1C96C9147</vt:lpwstr>
  </property>
</Properties>
</file>